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4" r:id="rId4"/>
    <p:sldId id="266" r:id="rId5"/>
    <p:sldId id="272" r:id="rId6"/>
    <p:sldId id="289" r:id="rId7"/>
    <p:sldId id="283" r:id="rId8"/>
    <p:sldId id="282" r:id="rId9"/>
    <p:sldId id="269" r:id="rId10"/>
    <p:sldId id="275" r:id="rId11"/>
    <p:sldId id="278" r:id="rId12"/>
    <p:sldId id="285" r:id="rId13"/>
    <p:sldId id="286" r:id="rId14"/>
    <p:sldId id="29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00FF"/>
    <a:srgbClr val="0066FF"/>
    <a:srgbClr val="F1FF9B"/>
    <a:srgbClr val="FFE0A3"/>
    <a:srgbClr val="FF3399"/>
    <a:srgbClr val="CC3399"/>
    <a:srgbClr val="70AC2E"/>
    <a:srgbClr val="C19FFF"/>
    <a:srgbClr val="CAB4E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316 гр</c:v>
                </c:pt>
              </c:strCache>
            </c:strRef>
          </c:tx>
          <c:dLbls>
            <c:dLbl>
              <c:idx val="0"/>
              <c:layout>
                <c:manualLayout>
                  <c:x val="4.8347928443543305E-3"/>
                  <c:y val="-2.4473026998694802E-2"/>
                </c:manualLayout>
              </c:layout>
              <c:showVal val="1"/>
            </c:dLbl>
            <c:dLbl>
              <c:idx val="1"/>
              <c:layout>
                <c:manualLayout>
                  <c:x val="-1.6115976147847752E-3"/>
                  <c:y val="-4.0788378331157955E-2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2.4473026998694802E-2"/>
                </c:manualLayout>
              </c:layout>
              <c:showVal val="1"/>
            </c:dLbl>
            <c:dLbl>
              <c:idx val="3"/>
              <c:layout>
                <c:manualLayout>
                  <c:x val="0"/>
                  <c:y val="-2.4473026998694788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solidFill>
                      <a:schemeClr val="tx2">
                        <a:lumMod val="75000"/>
                      </a:schemeClr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Хочу изучать английский язык для путешествий</c:v>
                </c:pt>
                <c:pt idx="1">
                  <c:v>Не вижу необходимости изучать анг.яз</c:v>
                </c:pt>
                <c:pt idx="2">
                  <c:v>Хочу изучать английский язык для карьергого роста</c:v>
                </c:pt>
                <c:pt idx="3">
                  <c:v>Хочу изучать анг.яз. но не имею возможности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0.30000000000000032</c:v>
                </c:pt>
                <c:pt idx="1">
                  <c:v>0.4</c:v>
                </c:pt>
                <c:pt idx="2">
                  <c:v>0.1</c:v>
                </c:pt>
                <c:pt idx="3">
                  <c:v>0.2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315 гр</c:v>
                </c:pt>
              </c:strCache>
            </c:strRef>
          </c:tx>
          <c:dLbls>
            <c:dLbl>
              <c:idx val="0"/>
              <c:layout>
                <c:manualLayout>
                  <c:x val="1.6115976147847721E-2"/>
                  <c:y val="-2.4473026998694802E-2"/>
                </c:manualLayout>
              </c:layout>
              <c:showVal val="1"/>
            </c:dLbl>
            <c:dLbl>
              <c:idx val="1"/>
              <c:layout>
                <c:manualLayout>
                  <c:x val="9.6695856887086817E-3"/>
                  <c:y val="-1.0876900888308786E-2"/>
                </c:manualLayout>
              </c:layout>
              <c:showVal val="1"/>
            </c:dLbl>
            <c:dLbl>
              <c:idx val="2"/>
              <c:layout>
                <c:manualLayout>
                  <c:x val="1.6115976147847752E-3"/>
                  <c:y val="-8.1576756662315904E-3"/>
                </c:manualLayout>
              </c:layout>
              <c:showVal val="1"/>
            </c:dLbl>
            <c:dLbl>
              <c:idx val="3"/>
              <c:layout>
                <c:manualLayout>
                  <c:x val="3.223195229569556E-3"/>
                  <c:y val="-2.4473026998694802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solidFill>
                      <a:srgbClr val="C0000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Хочу изучать английский язык для путешествий</c:v>
                </c:pt>
                <c:pt idx="1">
                  <c:v>Не вижу необходимости изучать анг.яз</c:v>
                </c:pt>
                <c:pt idx="2">
                  <c:v>Хочу изучать английский язык для карьергого роста</c:v>
                </c:pt>
                <c:pt idx="3">
                  <c:v>Хочу изучать анг.яз. но не имею возможности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0.1</c:v>
                </c:pt>
                <c:pt idx="1">
                  <c:v>0.5</c:v>
                </c:pt>
                <c:pt idx="2">
                  <c:v>0.1</c:v>
                </c:pt>
                <c:pt idx="3">
                  <c:v>0.30000000000000032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314</c:v>
                </c:pt>
              </c:strCache>
            </c:strRef>
          </c:tx>
          <c:dLbls>
            <c:dLbl>
              <c:idx val="0"/>
              <c:layout>
                <c:manualLayout>
                  <c:x val="2.4173964221771638E-2"/>
                  <c:y val="-1.6315351332463247E-2"/>
                </c:manualLayout>
              </c:layout>
              <c:showVal val="1"/>
            </c:dLbl>
            <c:dLbl>
              <c:idx val="1"/>
              <c:layout>
                <c:manualLayout>
                  <c:x val="2.0950768992202023E-2"/>
                  <c:y val="-1.6315351332463247E-2"/>
                </c:manualLayout>
              </c:layout>
              <c:showVal val="1"/>
            </c:dLbl>
            <c:dLbl>
              <c:idx val="2"/>
              <c:layout>
                <c:manualLayout>
                  <c:x val="4.8347928443543305E-3"/>
                  <c:y val="-1.6315351332463247E-2"/>
                </c:manualLayout>
              </c:layout>
              <c:showVal val="1"/>
            </c:dLbl>
            <c:dLbl>
              <c:idx val="3"/>
              <c:layout>
                <c:manualLayout>
                  <c:x val="1.4504378533062984E-2"/>
                  <c:y val="-1.6315351332463247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Хочу изучать английский язык для путешествий</c:v>
                </c:pt>
                <c:pt idx="1">
                  <c:v>Не вижу необходимости изучать анг.яз</c:v>
                </c:pt>
                <c:pt idx="2">
                  <c:v>Хочу изучать английский язык для карьергого роста</c:v>
                </c:pt>
                <c:pt idx="3">
                  <c:v>Хочу изучать анг.яз. но не имею возможности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5.0000000000000114E-2</c:v>
                </c:pt>
                <c:pt idx="1">
                  <c:v>0.45</c:v>
                </c:pt>
                <c:pt idx="2">
                  <c:v>0.15000000000000024</c:v>
                </c:pt>
                <c:pt idx="3">
                  <c:v>0.45</c:v>
                </c:pt>
              </c:numCache>
            </c:numRef>
          </c:val>
        </c:ser>
        <c:dLbls/>
        <c:shape val="cylinder"/>
        <c:axId val="94823936"/>
        <c:axId val="94825472"/>
        <c:axId val="0"/>
      </c:bar3DChart>
      <c:catAx>
        <c:axId val="94823936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94825472"/>
        <c:crosses val="autoZero"/>
        <c:auto val="1"/>
        <c:lblAlgn val="ctr"/>
        <c:lblOffset val="100"/>
      </c:catAx>
      <c:valAx>
        <c:axId val="94825472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94823936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>
        <c:manualLayout>
          <c:layoutTarget val="inner"/>
          <c:xMode val="edge"/>
          <c:yMode val="edge"/>
          <c:x val="7.618256051326916E-2"/>
          <c:y val="4.4057617797775381E-2"/>
          <c:w val="0.67459408719743363"/>
          <c:h val="0.69365735533058492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Низкая мотивация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Учащиеся - члены клуба</c:v>
                </c:pt>
                <c:pt idx="1">
                  <c:v>Учащиеся, не являющиеся членами клуба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0.05</c:v>
                </c:pt>
                <c:pt idx="1">
                  <c:v>0.45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Средняя мотивация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Учащиеся - члены клуба</c:v>
                </c:pt>
                <c:pt idx="1">
                  <c:v>Учащиеся, не являющиеся членами клуба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0.4</c:v>
                </c:pt>
                <c:pt idx="1">
                  <c:v>0.4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Высокая мотивация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Учащиеся - члены клуба</c:v>
                </c:pt>
                <c:pt idx="1">
                  <c:v>Учащиеся, не являющиеся членами клуба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0.55000000000000004</c:v>
                </c:pt>
                <c:pt idx="1">
                  <c:v>0.15000000000000024</c:v>
                </c:pt>
              </c:numCache>
            </c:numRef>
          </c:val>
        </c:ser>
        <c:dLbls/>
        <c:shape val="cylinder"/>
        <c:axId val="153697280"/>
        <c:axId val="153707264"/>
        <c:axId val="0"/>
      </c:bar3DChart>
      <c:catAx>
        <c:axId val="153697280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153707264"/>
        <c:crosses val="autoZero"/>
        <c:lblAlgn val="ctr"/>
        <c:lblOffset val="100"/>
      </c:catAx>
      <c:valAx>
        <c:axId val="153707264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53697280"/>
        <c:crosses val="autoZero"/>
        <c:crossBetween val="between"/>
      </c:valAx>
    </c:plotArea>
    <c:legend>
      <c:legendPos val="r"/>
      <c:txPr>
        <a:bodyPr/>
        <a:lstStyle/>
        <a:p>
          <a:pPr>
            <a:defRPr sz="2800"/>
          </a:pPr>
          <a:endParaRPr lang="ru-RU"/>
        </a:p>
      </c:txPr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1 семестр 2016-2017 уч.г.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Участники клуба</c:v>
                </c:pt>
                <c:pt idx="1">
                  <c:v>Не участники клуба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0.8</c:v>
                </c:pt>
                <c:pt idx="1">
                  <c:v>0.70000000000000007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 семестр 2016-2017 уч.г.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Участники клуба</c:v>
                </c:pt>
                <c:pt idx="1">
                  <c:v>Не участники клуба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0.9</c:v>
                </c:pt>
                <c:pt idx="1">
                  <c:v>0.70000000000000007</c:v>
                </c:pt>
              </c:numCache>
            </c:numRef>
          </c:val>
        </c:ser>
        <c:dLbls/>
        <c:shape val="cylinder"/>
        <c:axId val="153742720"/>
        <c:axId val="144835712"/>
        <c:axId val="0"/>
      </c:bar3DChart>
      <c:catAx>
        <c:axId val="15374272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44835712"/>
        <c:crosses val="autoZero"/>
        <c:auto val="1"/>
        <c:lblAlgn val="ctr"/>
        <c:lblOffset val="100"/>
      </c:catAx>
      <c:valAx>
        <c:axId val="144835712"/>
        <c:scaling>
          <c:orientation val="minMax"/>
        </c:scaling>
        <c:axPos val="l"/>
        <c:majorGridlines/>
        <c:numFmt formatCode="0%" sourceLinked="1"/>
        <c:tickLblPos val="nextTo"/>
        <c:crossAx val="153742720"/>
        <c:crosses val="autoZero"/>
        <c:crossBetween val="between"/>
      </c:valAx>
    </c:plotArea>
    <c:legend>
      <c:legendPos val="r"/>
      <c:txPr>
        <a:bodyPr/>
        <a:lstStyle/>
        <a:p>
          <a:pPr>
            <a:defRPr sz="2000"/>
          </a:pPr>
          <a:endParaRPr lang="ru-RU"/>
        </a:p>
      </c:txPr>
    </c:legend>
    <c:plotVisOnly val="1"/>
    <c:dispBlanksAs val="gap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7080" y="5261460"/>
            <a:ext cx="7772400" cy="763525"/>
          </a:xfrm>
          <a:effectLst/>
        </p:spPr>
        <p:txBody>
          <a:bodyPr>
            <a:normAutofit/>
          </a:bodyPr>
          <a:lstStyle>
            <a:lvl1pPr algn="r">
              <a:defRPr sz="3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1425" y="4192525"/>
            <a:ext cx="6400800" cy="1068935"/>
          </a:xfrm>
        </p:spPr>
        <p:txBody>
          <a:bodyPr>
            <a:normAutofit/>
          </a:bodyPr>
          <a:lstStyle>
            <a:lvl1pPr marL="0" indent="0" algn="r">
              <a:buNone/>
              <a:defRPr sz="2600">
                <a:solidFill>
                  <a:srgbClr val="0070C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</a:t>
            </a:r>
          </a:p>
          <a:p>
            <a:r>
              <a:rPr lang="en-US" dirty="0" smtClean="0"/>
              <a:t>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53875174"/>
      </p:ext>
    </p:extLst>
  </p:cSld>
  <p:clrMapOvr>
    <a:masterClrMapping/>
  </p:clrMapOvr>
  <p:transition spd="med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985720"/>
            <a:ext cx="8229600" cy="458115"/>
          </a:xfrm>
          <a:effectLst/>
        </p:spPr>
        <p:txBody>
          <a:bodyPr>
            <a:normAutofit/>
          </a:bodyPr>
          <a:lstStyle>
            <a:lvl1pPr algn="r">
              <a:defRPr sz="3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7080" y="1901950"/>
            <a:ext cx="7329840" cy="3970329"/>
          </a:xfrm>
        </p:spPr>
        <p:txBody>
          <a:bodyPr/>
          <a:lstStyle>
            <a:lvl1pPr>
              <a:defRPr sz="28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4471362"/>
      </p:ext>
    </p:extLst>
  </p:cSld>
  <p:clrMapOvr>
    <a:masterClrMapping/>
  </p:clrMapOvr>
  <p:transition spd="med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014" y="527605"/>
            <a:ext cx="7016195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6015" y="1291130"/>
            <a:ext cx="7016195" cy="4581150"/>
          </a:xfrm>
        </p:spPr>
        <p:txBody>
          <a:bodyPr/>
          <a:lstStyle>
            <a:lvl1pPr>
              <a:defRPr sz="28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9391393"/>
      </p:ext>
    </p:extLst>
  </p:cSld>
  <p:clrMapOvr>
    <a:masterClrMapping/>
  </p:clrMapOvr>
  <p:transition spd="med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3441575"/>
      </p:ext>
    </p:extLst>
  </p:cSld>
  <p:clrMapOvr>
    <a:masterClrMapping/>
  </p:clrMapOvr>
  <p:transition spd="med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6791830"/>
      </p:ext>
    </p:extLst>
  </p:cSld>
  <p:clrMapOvr>
    <a:masterClrMapping/>
  </p:clrMapOvr>
  <p:transition spd="med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40" y="1291130"/>
            <a:ext cx="8076895" cy="610820"/>
          </a:xfrm>
          <a:effectLst/>
        </p:spPr>
        <p:txBody>
          <a:bodyPr>
            <a:normAutofit/>
          </a:bodyPr>
          <a:lstStyle>
            <a:lvl1pPr algn="r">
              <a:defRPr sz="3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1670" y="1901950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670" y="2531813"/>
            <a:ext cx="4040188" cy="3035058"/>
          </a:xfrm>
        </p:spPr>
        <p:txBody>
          <a:bodyPr/>
          <a:lstStyle>
            <a:lvl1pPr>
              <a:defRPr sz="2400">
                <a:solidFill>
                  <a:srgbClr val="0070C0"/>
                </a:solidFill>
              </a:defRPr>
            </a:lvl1pPr>
            <a:lvl2pPr>
              <a:defRPr sz="2000">
                <a:solidFill>
                  <a:srgbClr val="0070C0"/>
                </a:solidFill>
              </a:defRPr>
            </a:lvl2pPr>
            <a:lvl3pPr>
              <a:defRPr sz="1800">
                <a:solidFill>
                  <a:srgbClr val="0070C0"/>
                </a:solidFill>
              </a:defRPr>
            </a:lvl3pPr>
            <a:lvl4pPr>
              <a:defRPr sz="1600">
                <a:solidFill>
                  <a:srgbClr val="0070C0"/>
                </a:solidFill>
              </a:defRPr>
            </a:lvl4pPr>
            <a:lvl5pPr>
              <a:defRPr sz="1600">
                <a:solidFill>
                  <a:srgbClr val="0070C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1901950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531813"/>
            <a:ext cx="4041775" cy="3035058"/>
          </a:xfrm>
        </p:spPr>
        <p:txBody>
          <a:bodyPr/>
          <a:lstStyle>
            <a:lvl1pPr>
              <a:defRPr sz="2400">
                <a:solidFill>
                  <a:srgbClr val="0070C0"/>
                </a:solidFill>
              </a:defRPr>
            </a:lvl1pPr>
            <a:lvl2pPr>
              <a:defRPr sz="2000">
                <a:solidFill>
                  <a:srgbClr val="0070C0"/>
                </a:solidFill>
              </a:defRPr>
            </a:lvl2pPr>
            <a:lvl3pPr>
              <a:defRPr sz="1800">
                <a:solidFill>
                  <a:srgbClr val="0070C0"/>
                </a:solidFill>
              </a:defRPr>
            </a:lvl3pPr>
            <a:lvl4pPr>
              <a:defRPr sz="1600">
                <a:solidFill>
                  <a:srgbClr val="0070C0"/>
                </a:solidFill>
              </a:defRPr>
            </a:lvl4pPr>
            <a:lvl5pPr>
              <a:defRPr sz="1600">
                <a:solidFill>
                  <a:srgbClr val="0070C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22911988"/>
      </p:ext>
    </p:extLst>
  </p:cSld>
  <p:clrMapOvr>
    <a:masterClrMapping/>
  </p:clrMapOvr>
  <p:transition spd="med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9773110"/>
      </p:ext>
    </p:extLst>
  </p:cSld>
  <p:clrMapOvr>
    <a:masterClrMapping/>
  </p:clrMapOvr>
  <p:transition spd="med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1864075"/>
      </p:ext>
    </p:extLst>
  </p:cSld>
  <p:clrMapOvr>
    <a:masterClrMapping/>
  </p:clrMapOvr>
  <p:transition spd="med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74452648"/>
      </p:ext>
    </p:extLst>
  </p:cSld>
  <p:clrMapOvr>
    <a:masterClrMapping/>
  </p:clrMapOvr>
  <p:transition spd="med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7607843"/>
      </p:ext>
    </p:extLst>
  </p:cSld>
  <p:clrMapOvr>
    <a:masterClrMapping/>
  </p:clrMapOvr>
  <p:transition spd="med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8665726"/>
      </p:ext>
    </p:extLst>
  </p:cSld>
  <p:clrMapOvr>
    <a:masterClrMapping/>
  </p:clrMapOvr>
  <p:transition spd="med">
    <p:strips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93609949"/>
      </p:ext>
    </p:extLst>
  </p:cSld>
  <p:clrMapOvr>
    <a:masterClrMapping/>
  </p:clrMapOvr>
  <p:transition spd="med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spd="med">
    <p:strips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87;&#1088;&#1086;&#1077;&#1082;&#1090;\5&#1085;4.avi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4286248" y="312624"/>
            <a:ext cx="3357586" cy="2231731"/>
            <a:chOff x="4286248" y="312624"/>
            <a:chExt cx="3357586" cy="2714404"/>
          </a:xfrm>
        </p:grpSpPr>
        <p:pic>
          <p:nvPicPr>
            <p:cNvPr id="1028" name="Picture 4" descr="C:\Documents and Settings\Admin\Рабочий стол\англ\Hhb0bJW79W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286248" y="312624"/>
              <a:ext cx="3357586" cy="2714404"/>
            </a:xfrm>
            <a:prstGeom prst="rect">
              <a:avLst/>
            </a:prstGeom>
            <a:noFill/>
          </p:spPr>
        </p:pic>
        <p:sp>
          <p:nvSpPr>
            <p:cNvPr id="7" name="TextBox 6"/>
            <p:cNvSpPr txBox="1"/>
            <p:nvPr/>
          </p:nvSpPr>
          <p:spPr>
            <a:xfrm>
              <a:off x="4286248" y="1928802"/>
              <a:ext cx="3357586" cy="615553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chemeClr val="bg1"/>
                  </a:solidFill>
                </a:rPr>
                <a:t> </a:t>
              </a:r>
              <a:r>
                <a:rPr lang="ru-RU" sz="3400" b="1" dirty="0" smtClean="0">
                  <a:solidFill>
                    <a:schemeClr val="bg1"/>
                  </a:solidFill>
                </a:rPr>
                <a:t>АНГЛИЙСКИЙ</a:t>
              </a:r>
              <a:endParaRPr lang="ru-RU" sz="3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5357786" y="2636912"/>
            <a:ext cx="3786214" cy="2196706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Bookman Old Style" pitchFamily="18" charset="0"/>
              </a:rPr>
              <a:t>Формирование иноязычной коммуникативной компетенции будущих педагогов в клубе межкультурной коммуникации</a:t>
            </a:r>
            <a:endParaRPr lang="en-US" sz="2000" b="1" dirty="0" smtClean="0">
              <a:latin typeface="Bookman Old Style" pitchFamily="18" charset="0"/>
            </a:endParaRPr>
          </a:p>
        </p:txBody>
      </p:sp>
      <p:pic>
        <p:nvPicPr>
          <p:cNvPr id="1029" name="Picture 5" descr="C:\Documents and Settings\Admin\Рабочий стол\англ\qpXjziHuptQ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285728"/>
            <a:ext cx="1285860" cy="128586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928926" y="5380672"/>
            <a:ext cx="55721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ГОСУДАРСТВЕННОЕ ПРОФЕССИОНАЛЬНОЕ ОБРАЗОВАТЕЛЬНОЕ УЧРЕЖДЕНИЕ «АНЖЕРО-СУДЖЕНСКИЙ ПЕДАГОГИЧЕСКИЙ КОЛЛЕДЖ»</a:t>
            </a:r>
            <a:endParaRPr lang="ru-RU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72198" y="4857452"/>
            <a:ext cx="22994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Драгиль А .О.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920370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744" y="1785926"/>
            <a:ext cx="4500594" cy="2286016"/>
          </a:xfr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</a:rPr>
              <a:t>12 </a:t>
            </a:r>
            <a:r>
              <a:rPr lang="ru-RU" sz="3200" b="1" dirty="0" smtClean="0">
                <a:solidFill>
                  <a:srgbClr val="0070C0"/>
                </a:solidFill>
              </a:rPr>
              <a:t>декабря 2015 года </a:t>
            </a:r>
            <a:br>
              <a:rPr lang="ru-RU" sz="3200" b="1" dirty="0" smtClean="0">
                <a:solidFill>
                  <a:srgbClr val="0070C0"/>
                </a:solidFill>
              </a:rPr>
            </a:br>
            <a:r>
              <a:rPr lang="ru-RU" sz="3200" b="1" dirty="0" smtClean="0">
                <a:solidFill>
                  <a:srgbClr val="0070C0"/>
                </a:solidFill>
              </a:rPr>
              <a:t> ежегодная </a:t>
            </a:r>
            <a:br>
              <a:rPr lang="ru-RU" sz="3200" b="1" dirty="0" smtClean="0">
                <a:solidFill>
                  <a:srgbClr val="0070C0"/>
                </a:solidFill>
              </a:rPr>
            </a:br>
            <a:r>
              <a:rPr lang="ru-RU" sz="3200" b="1" dirty="0" smtClean="0">
                <a:solidFill>
                  <a:srgbClr val="0070C0"/>
                </a:solidFill>
              </a:rPr>
              <a:t>пресс конференция 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7170" name="Picture 2" descr="http://gerb-flag.ru/assets/pic/portret_putina_oreh_standart_b.jpg"/>
          <p:cNvPicPr>
            <a:picLocks noChangeAspect="1" noChangeArrowheads="1"/>
          </p:cNvPicPr>
          <p:nvPr/>
        </p:nvPicPr>
        <p:blipFill>
          <a:blip r:embed="rId2" cstate="print">
            <a:lum bright="20000" contrast="10000"/>
          </a:blip>
          <a:srcRect l="16071" t="13036" r="17858" b="12661"/>
          <a:stretch>
            <a:fillRect/>
          </a:stretch>
        </p:blipFill>
        <p:spPr bwMode="auto">
          <a:xfrm>
            <a:off x="0" y="0"/>
            <a:ext cx="2643206" cy="4071966"/>
          </a:xfrm>
          <a:prstGeom prst="rect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8643966" y="650083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2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4786322"/>
            <a:ext cx="5000660" cy="13849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«Изучение иностранных языков – это самая лучшая гимнастика для ума»</a:t>
            </a:r>
            <a:endParaRPr lang="ru-RU" sz="28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Picture 2" descr="C:\Documents and Settings\Admin\Рабочий стол\англ\11cb2637210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5214950"/>
            <a:ext cx="1857388" cy="144218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156D25-5CAA-4B16-BEA9-4CAA260A66DF}" type="slidenum">
              <a:rPr lang="ru-RU"/>
              <a:pPr>
                <a:defRPr/>
              </a:pPr>
              <a:t>3</a:t>
            </a:fld>
            <a:endParaRPr lang="ru-RU"/>
          </a:p>
        </p:txBody>
      </p:sp>
      <p:pic>
        <p:nvPicPr>
          <p:cNvPr id="3078" name="Picture 6" descr="C:\Documents and Settings\Admin\Рабочий стол\группа\F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2109" y="0"/>
            <a:ext cx="3221891" cy="2500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Documents and Settings\Admin\Рабочий стол\группа\nac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500174"/>
            <a:ext cx="3208893" cy="2317777"/>
          </a:xfrm>
          <a:prstGeom prst="rect">
            <a:avLst/>
          </a:prstGeom>
          <a:noFill/>
        </p:spPr>
      </p:pic>
      <p:pic>
        <p:nvPicPr>
          <p:cNvPr id="1030" name="Picture 6" descr="C:\Documents and Settings\Admin\Рабочий стол\Strategy%20innovation%20development%20Russ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4214818"/>
            <a:ext cx="4214810" cy="2432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2" descr="http://askpoint.org/wp-content/uploads/2014/03/Emblema-modernizaciy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0"/>
            <a:ext cx="2686165" cy="257174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85720" y="3571876"/>
            <a:ext cx="4143404" cy="1938992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00FF"/>
                </a:solidFill>
              </a:rPr>
              <a:t>Одной</a:t>
            </a:r>
            <a:r>
              <a:rPr lang="en-US" sz="2400" b="1" i="1" dirty="0" smtClean="0">
                <a:solidFill>
                  <a:srgbClr val="0000FF"/>
                </a:solidFill>
              </a:rPr>
              <a:t> </a:t>
            </a:r>
            <a:r>
              <a:rPr lang="ru-RU" sz="2400" b="1" i="1" dirty="0" smtClean="0">
                <a:solidFill>
                  <a:srgbClr val="0000FF"/>
                </a:solidFill>
              </a:rPr>
              <a:t> из ключевых компетенций инновационного человека является широкое владение иностранным языком</a:t>
            </a:r>
            <a:endParaRPr lang="ru-RU" sz="2400" b="1" i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8858248" y="6215082"/>
            <a:ext cx="28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3</a:t>
            </a:r>
            <a:endParaRPr lang="ru-RU" sz="2400" b="1" dirty="0"/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142976" y="1928802"/>
          <a:ext cx="7880379" cy="4670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348484" y="357166"/>
            <a:ext cx="679551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Результаты мониторинга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мотивации к изучению английского языка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на начало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2016-2017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уч</a:t>
            </a:r>
            <a:r>
              <a:rPr lang="ru-RU" sz="2000" b="1" dirty="0" smtClean="0">
                <a:solidFill>
                  <a:srgbClr val="C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ебного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года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 l="39924" t="24070" r="24090" b="30950"/>
          <a:stretch>
            <a:fillRect/>
          </a:stretch>
        </p:blipFill>
        <p:spPr bwMode="auto">
          <a:xfrm>
            <a:off x="571472" y="500042"/>
            <a:ext cx="1143023" cy="1143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8643966" y="64293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 l="39924" t="24070" r="24090" b="30950"/>
          <a:stretch>
            <a:fillRect/>
          </a:stretch>
        </p:blipFill>
        <p:spPr bwMode="auto">
          <a:xfrm>
            <a:off x="571472" y="500042"/>
            <a:ext cx="1143023" cy="1143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Блок-схема: альтернативный процесс 3"/>
          <p:cNvSpPr/>
          <p:nvPr/>
        </p:nvSpPr>
        <p:spPr>
          <a:xfrm>
            <a:off x="2071670" y="2000240"/>
            <a:ext cx="6643734" cy="3571900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1928794" y="2285992"/>
            <a:ext cx="6572296" cy="3143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5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uLnTx/>
                <a:uFillTx/>
                <a:latin typeface="Bookman Old Style" pitchFamily="18" charset="0"/>
              </a:rPr>
              <a:t>Повышение мотивации к изучению английского</a:t>
            </a:r>
            <a:r>
              <a:rPr kumimoji="0" lang="ru-RU" sz="2000" b="1" u="none" strike="noStrike" kern="1200" cap="none" spc="0" normalizeH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uLnTx/>
                <a:uFillTx/>
                <a:latin typeface="Bookman Old Style" pitchFamily="18" charset="0"/>
              </a:rPr>
              <a:t>языка и формирование иноязычной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коммуникативной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компетенции у студентов педагогических специальностей.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5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uLnTx/>
                <a:uFillTx/>
                <a:latin typeface="Bookman Old Style" pitchFamily="18" charset="0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00430" y="1214422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Bookman Old Style" pitchFamily="18" charset="0"/>
              </a:rPr>
              <a:t>ЦЕЛЬ:</a:t>
            </a:r>
            <a:endParaRPr lang="ru-RU" sz="28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3074" name="Picture 2" descr="C:\Documents and Settings\Admin\Рабочий стол\англ\1394995903_integracia187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476750"/>
            <a:ext cx="2381250" cy="238125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8715404" y="63579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60648"/>
            <a:ext cx="5976000" cy="3971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501008"/>
            <a:ext cx="5632626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strips dir="l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 l="39924" t="24070" r="24090" b="30950"/>
          <a:stretch>
            <a:fillRect/>
          </a:stretch>
        </p:blipFill>
        <p:spPr bwMode="auto">
          <a:xfrm>
            <a:off x="571472" y="500042"/>
            <a:ext cx="1143023" cy="1143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0" name="Picture 2" descr="C:\Documents and Settings\Admin\Рабочий стол\англ\comp_818696_8bc1118d5af2719fc4a933687d09ecd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5143964"/>
            <a:ext cx="2285984" cy="1714036"/>
          </a:xfrm>
          <a:prstGeom prst="rect">
            <a:avLst/>
          </a:prstGeom>
          <a:noFill/>
        </p:spPr>
      </p:pic>
      <p:pic>
        <p:nvPicPr>
          <p:cNvPr id="5" name="Picture 5" descr="F:\фото с вебинара\DSC02709.JPG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</a:blip>
          <a:srcRect t="19508"/>
          <a:stretch>
            <a:fillRect/>
          </a:stretch>
        </p:blipFill>
        <p:spPr bwMode="auto">
          <a:xfrm>
            <a:off x="2428860" y="2000240"/>
            <a:ext cx="4942702" cy="2643776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3" descr="C:\Users\Анна\Desktop\фото к проекту\DSC06061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 rot="20844742">
            <a:off x="171094" y="4580860"/>
            <a:ext cx="3219535" cy="1810038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2" descr="C:\Users\Анна\Desktop\фото к проекту\DSC06057.JPG"/>
          <p:cNvPicPr>
            <a:picLocks noChangeAspect="1" noChangeArrowheads="1"/>
          </p:cNvPicPr>
          <p:nvPr/>
        </p:nvPicPr>
        <p:blipFill>
          <a:blip r:embed="rId6" cstate="print">
            <a:lum bright="20000" contrast="10000"/>
          </a:blip>
          <a:srcRect/>
          <a:stretch>
            <a:fillRect/>
          </a:stretch>
        </p:blipFill>
        <p:spPr bwMode="auto">
          <a:xfrm rot="486438">
            <a:off x="5269725" y="4389883"/>
            <a:ext cx="3640956" cy="2048038"/>
          </a:xfrm>
          <a:prstGeom prst="rect">
            <a:avLst/>
          </a:prstGeom>
          <a:ln w="381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8786842" y="64293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8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 l="39924" t="24070" r="24090" b="30950"/>
          <a:stretch>
            <a:fillRect/>
          </a:stretch>
        </p:blipFill>
        <p:spPr bwMode="auto">
          <a:xfrm>
            <a:off x="571472" y="500042"/>
            <a:ext cx="1143023" cy="1143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0" name="Picture 2" descr="C:\Documents and Settings\Admin\Рабочий стол\англ\comp_818696_8bc1118d5af2719fc4a933687d09ecd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4858236"/>
            <a:ext cx="2285984" cy="171403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64396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12</a:t>
            </a:r>
            <a:endParaRPr lang="ru-RU" b="1" dirty="0"/>
          </a:p>
        </p:txBody>
      </p:sp>
      <p:pic>
        <p:nvPicPr>
          <p:cNvPr id="8" name="5н4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-357223" y="0"/>
            <a:ext cx="95012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 l="39924" t="24070" r="24090" b="30950"/>
          <a:stretch>
            <a:fillRect/>
          </a:stretch>
        </p:blipFill>
        <p:spPr bwMode="auto">
          <a:xfrm>
            <a:off x="571472" y="500042"/>
            <a:ext cx="1143023" cy="1143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http://s00.yaplakal.com/pics/pics_original/3/7/6/60346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500174"/>
            <a:ext cx="6649754" cy="4500594"/>
          </a:xfrm>
          <a:prstGeom prst="rect">
            <a:avLst/>
          </a:prstGeom>
          <a:noFill/>
        </p:spPr>
      </p:pic>
      <p:pic>
        <p:nvPicPr>
          <p:cNvPr id="12" name="Picture 4" descr="http://otzyv.pro/uploads/reviews/2015-04/1429767120_rews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381249"/>
            <a:ext cx="6191250" cy="4476751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5072066" y="714356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Bookman Old Style" pitchFamily="18" charset="0"/>
              </a:rPr>
              <a:t>POSTCROSSING</a:t>
            </a:r>
            <a:endParaRPr lang="ru-RU" sz="28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5" name="Picture 2" descr="C:\Documents and Settings\Admin\Рабочий стол\англ\1s-l10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43512"/>
            <a:ext cx="1673411" cy="171448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8786842" y="635795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 l="39924" t="24070" r="24090" b="30950"/>
          <a:stretch>
            <a:fillRect/>
          </a:stretch>
        </p:blipFill>
        <p:spPr bwMode="auto">
          <a:xfrm>
            <a:off x="571472" y="500042"/>
            <a:ext cx="1143023" cy="1143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://www.where.ca/wp-content/uploads/2012/04/CouchSurfing-screenshot.jpg"/>
          <p:cNvPicPr>
            <a:picLocks noChangeAspect="1" noChangeArrowheads="1"/>
          </p:cNvPicPr>
          <p:nvPr/>
        </p:nvPicPr>
        <p:blipFill>
          <a:blip r:embed="rId3" cstate="print"/>
          <a:srcRect r="16666"/>
          <a:stretch>
            <a:fillRect/>
          </a:stretch>
        </p:blipFill>
        <p:spPr bwMode="auto">
          <a:xfrm>
            <a:off x="2214546" y="1314457"/>
            <a:ext cx="6929454" cy="5543543"/>
          </a:xfrm>
          <a:prstGeom prst="rect">
            <a:avLst/>
          </a:prstGeom>
          <a:noFill/>
        </p:spPr>
      </p:pic>
      <p:pic>
        <p:nvPicPr>
          <p:cNvPr id="8195" name="Picture 3" descr="C:\Documents and Settings\Admin\Рабочий стол\англ\article_544516efcb3622.06782790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4857760"/>
            <a:ext cx="2144208" cy="2000240"/>
          </a:xfrm>
          <a:prstGeom prst="rect">
            <a:avLst/>
          </a:prstGeom>
          <a:noFill/>
        </p:spPr>
      </p:pic>
      <p:pic>
        <p:nvPicPr>
          <p:cNvPr id="8" name="Picture 4" descr="http://student-tur.umi.ru/images/cms/data/couchsurfi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94453" y="3786190"/>
            <a:ext cx="5249547" cy="307181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643570" y="571480"/>
            <a:ext cx="3357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rgbClr val="C00000"/>
                </a:solidFill>
                <a:latin typeface="Bookman Old Style" pitchFamily="18" charset="0"/>
              </a:rPr>
              <a:t>CouchSurfing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643966" y="657227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 l="39924" t="24070" r="24090" b="30950"/>
          <a:stretch>
            <a:fillRect/>
          </a:stretch>
        </p:blipFill>
        <p:spPr bwMode="auto">
          <a:xfrm>
            <a:off x="571472" y="500042"/>
            <a:ext cx="1143023" cy="1143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3" descr="http://cs9562.vk.me/u133775/127897029/w_3eb4a9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1000108"/>
            <a:ext cx="6357982" cy="5244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 descr="C:\Documents and Settings\Admin\Рабочий стол\англ\UZ9bpIenvCA.jpg"/>
          <p:cNvPicPr>
            <a:picLocks noChangeAspect="1" noChangeArrowheads="1"/>
          </p:cNvPicPr>
          <p:nvPr/>
        </p:nvPicPr>
        <p:blipFill>
          <a:blip r:embed="rId4" cstate="print"/>
          <a:srcRect l="5024" b="9091"/>
          <a:stretch>
            <a:fillRect/>
          </a:stretch>
        </p:blipFill>
        <p:spPr bwMode="auto">
          <a:xfrm>
            <a:off x="0" y="5198040"/>
            <a:ext cx="3071802" cy="165996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 rot="983960">
            <a:off x="1805970" y="6097818"/>
            <a:ext cx="722974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sz="1000" dirty="0"/>
          </a:p>
        </p:txBody>
      </p:sp>
      <p:pic>
        <p:nvPicPr>
          <p:cNvPr id="13" name="Picture 4" descr="http://ds146.pupils.ru/upload/ds_146/information_system_574/2/0/7/9/5/item_20795/information_items_2079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64679">
            <a:off x="2288888" y="931802"/>
            <a:ext cx="6450427" cy="48378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2" descr="http://i.ytimg.com/vi/H2GdDWg9A-w/maxresdefault.jpg"/>
          <p:cNvPicPr>
            <a:picLocks noChangeAspect="1" noChangeArrowheads="1"/>
          </p:cNvPicPr>
          <p:nvPr/>
        </p:nvPicPr>
        <p:blipFill>
          <a:blip r:embed="rId6" cstate="print"/>
          <a:srcRect l="13580"/>
          <a:stretch>
            <a:fillRect/>
          </a:stretch>
        </p:blipFill>
        <p:spPr bwMode="auto">
          <a:xfrm rot="21278528">
            <a:off x="2256596" y="787423"/>
            <a:ext cx="6597537" cy="4147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4" descr="C:\Users\Анна\Desktop\319\для соц ролика\DSCN1613.JPG"/>
          <p:cNvPicPr>
            <a:picLocks noChangeAspect="1" noChangeArrowheads="1"/>
          </p:cNvPicPr>
          <p:nvPr/>
        </p:nvPicPr>
        <p:blipFill>
          <a:blip r:embed="rId7" cstate="print"/>
          <a:srcRect l="8976" t="7364" r="1041" b="15244"/>
          <a:stretch>
            <a:fillRect/>
          </a:stretch>
        </p:blipFill>
        <p:spPr bwMode="auto">
          <a:xfrm rot="21416914">
            <a:off x="2265401" y="641473"/>
            <a:ext cx="6775584" cy="4050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500166" y="0"/>
            <a:ext cx="778671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C00000"/>
                </a:solidFill>
                <a:latin typeface="Bookman Old Style" pitchFamily="18" charset="0"/>
              </a:rPr>
              <a:t>Занятия и мероприятия с детьми ДОУ </a:t>
            </a:r>
            <a:endParaRPr lang="ru-RU" sz="2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643966" y="642939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14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/>
        </p:nvGraphicFramePr>
        <p:xfrm>
          <a:off x="785786" y="1214422"/>
          <a:ext cx="8001056" cy="5643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392488" y="345728"/>
            <a:ext cx="48942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800" b="1" dirty="0" smtClean="0">
                <a:solidFill>
                  <a:srgbClr val="0070C0"/>
                </a:solidFill>
              </a:rPr>
              <a:t>Уровень  учебной мотивации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43966" y="635795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20</a:t>
            </a:r>
            <a:endParaRPr lang="ru-RU" b="1" dirty="0"/>
          </a:p>
        </p:txBody>
      </p:sp>
    </p:spTree>
  </p:cSld>
  <p:clrMapOvr>
    <a:masterClrMapping/>
  </p:clrMapOvr>
  <p:transition spd="med">
    <p:strips dir="r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Качественная успеваемость учащихся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643966" y="607220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21</a:t>
            </a:r>
            <a:endParaRPr lang="ru-RU"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3269081874"/>
              </p:ext>
            </p:extLst>
          </p:nvPr>
        </p:nvGraphicFramePr>
        <p:xfrm>
          <a:off x="1828800" y="1828800"/>
          <a:ext cx="6600852" cy="4457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>
    <p:strips dir="r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4286248" y="312624"/>
            <a:ext cx="3357586" cy="2231731"/>
            <a:chOff x="4286248" y="312624"/>
            <a:chExt cx="3357586" cy="2714404"/>
          </a:xfrm>
        </p:grpSpPr>
        <p:pic>
          <p:nvPicPr>
            <p:cNvPr id="1028" name="Picture 4" descr="C:\Documents and Settings\Admin\Рабочий стол\англ\Hhb0bJW79W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286248" y="312624"/>
              <a:ext cx="3357586" cy="2714404"/>
            </a:xfrm>
            <a:prstGeom prst="rect">
              <a:avLst/>
            </a:prstGeom>
            <a:noFill/>
          </p:spPr>
        </p:pic>
        <p:sp>
          <p:nvSpPr>
            <p:cNvPr id="7" name="TextBox 6"/>
            <p:cNvSpPr txBox="1"/>
            <p:nvPr/>
          </p:nvSpPr>
          <p:spPr>
            <a:xfrm>
              <a:off x="4286248" y="1928802"/>
              <a:ext cx="3357586" cy="615553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chemeClr val="bg1"/>
                  </a:solidFill>
                </a:rPr>
                <a:t> </a:t>
              </a:r>
              <a:r>
                <a:rPr lang="ru-RU" sz="3400" b="1" dirty="0" smtClean="0">
                  <a:solidFill>
                    <a:schemeClr val="bg1"/>
                  </a:solidFill>
                </a:rPr>
                <a:t>АНГЛИЙСКИЙ</a:t>
              </a:r>
              <a:endParaRPr lang="ru-RU" sz="3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5357786" y="2636912"/>
            <a:ext cx="3786214" cy="2196706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Bookman Old Style" pitchFamily="18" charset="0"/>
              </a:rPr>
              <a:t>Формирование иноязычной коммуникативной компетенции будущих педагогов в клубе межкультурной коммуникации</a:t>
            </a:r>
            <a:endParaRPr lang="en-US" sz="2000" b="1" dirty="0" smtClean="0">
              <a:latin typeface="Bookman Old Style" pitchFamily="18" charset="0"/>
            </a:endParaRPr>
          </a:p>
        </p:txBody>
      </p:sp>
      <p:pic>
        <p:nvPicPr>
          <p:cNvPr id="1029" name="Picture 5" descr="C:\Documents and Settings\Admin\Рабочий стол\англ\qpXjziHuptQ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285728"/>
            <a:ext cx="1285860" cy="128586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928926" y="5380672"/>
            <a:ext cx="55721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ГОСУДАРСТВЕННОЕ ПРОФЕССИОНАЛЬНОЕ ОБРАЗОВАТЕЛЬНОЕ УЧРЕЖДЕНИЕ «АНЖЕРО-СУДЖЕНСКИЙ ПЕДАГОГИЧЕСКИЙ КОЛЛЕДЖ»</a:t>
            </a:r>
            <a:endParaRPr lang="ru-RU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72198" y="4857452"/>
            <a:ext cx="22994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Драгиль А .О.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1620336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1078</TotalTime>
  <Words>160</Words>
  <Application>Microsoft Office PowerPoint</Application>
  <PresentationFormat>Экран (4:3)</PresentationFormat>
  <Paragraphs>46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Office Theme</vt:lpstr>
      <vt:lpstr>Слайд 1</vt:lpstr>
      <vt:lpstr>12 декабря 2015 года   ежегодная  пресс конференция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Качественная успеваемость учащихся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galex</cp:lastModifiedBy>
  <cp:revision>132</cp:revision>
  <dcterms:created xsi:type="dcterms:W3CDTF">2013-08-21T19:17:07Z</dcterms:created>
  <dcterms:modified xsi:type="dcterms:W3CDTF">2017-03-27T02:39:04Z</dcterms:modified>
</cp:coreProperties>
</file>